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161" d="100"/>
          <a:sy n="161" d="100"/>
        </p:scale>
        <p:origin x="-880" y="-8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2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128D-4C48-44F5-8CA9-3DEEC19BC03E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747-E797-4D46-BCF7-FA3DBEEC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036E-91EB-48CA-86A8-B47966B72D3C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6BF1-A5AF-4C59-82BB-F453774C5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F6BF1-A5AF-4C59-82BB-F453774C5F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52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Heading 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1pPr>
            <a:lvl2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2pPr>
            <a:lvl3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3pPr>
            <a:lvl4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4pPr>
            <a:lvl5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5pPr>
            <a:lvl6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6pPr>
            <a:lvl7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7pPr>
            <a:lvl8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8pPr>
            <a:lvl9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385715"/>
            <a:ext cx="2340864" cy="18235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caption here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600" cap="none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date and time</a:t>
            </a:r>
            <a:endParaRPr lang="en-US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Address, City, ST  ZIP Code</a:t>
            </a:r>
            <a:endParaRPr lang="en-US" dirty="0"/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907958"/>
            <a:ext cx="2452124" cy="12250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Address, City, ST  ZIP CODE</a:t>
            </a:r>
          </a:p>
          <a:p>
            <a:pPr lvl="0"/>
            <a:r>
              <a:rPr lang="en-US" dirty="0" smtClean="0"/>
              <a:t>Telephone | Email Address | Web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5200" b="1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>
          <a:xfrm>
            <a:off x="1235968" y="359149"/>
            <a:ext cx="6174481" cy="18066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50 Tricks to Persuade and Influence people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>
          <a:xfrm>
            <a:off x="3377413" y="2211716"/>
            <a:ext cx="2521657" cy="322599"/>
          </a:xfrm>
        </p:spPr>
        <p:txBody>
          <a:bodyPr/>
          <a:lstStyle/>
          <a:p>
            <a:r>
              <a:rPr lang="en-US" dirty="0" smtClean="0"/>
              <a:t>Training Content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>
          <a:xfrm>
            <a:off x="3040655" y="2520069"/>
            <a:ext cx="4731745" cy="3235606"/>
          </a:xfrm>
        </p:spPr>
        <p:txBody>
          <a:bodyPr/>
          <a:lstStyle/>
          <a:p>
            <a:pPr indent="0">
              <a:lnSpc>
                <a:spcPct val="100000"/>
              </a:lnSpc>
              <a:buNone/>
            </a:pPr>
            <a:r>
              <a:rPr lang="en-US" dirty="0" smtClean="0"/>
              <a:t>The Objectives of this training </a:t>
            </a:r>
            <a:r>
              <a:rPr lang="en-US" dirty="0" smtClean="0"/>
              <a:t>are to </a:t>
            </a:r>
            <a:r>
              <a:rPr lang="en-US" dirty="0" smtClean="0"/>
              <a:t>make you aware of: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Influence versus </a:t>
            </a:r>
            <a:r>
              <a:rPr lang="en-US" dirty="0" smtClean="0"/>
              <a:t>manipulation, </a:t>
            </a:r>
            <a:r>
              <a:rPr lang="en-US" dirty="0" smtClean="0"/>
              <a:t>coercion and persuasion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How people make decisions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Cognitive </a:t>
            </a:r>
            <a:r>
              <a:rPr lang="en-US" dirty="0" smtClean="0"/>
              <a:t>dissonance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How to perfect your first impressions 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How to gather information and </a:t>
            </a:r>
            <a:r>
              <a:rPr lang="en-US" dirty="0" smtClean="0"/>
              <a:t>learn about people </a:t>
            </a:r>
            <a:r>
              <a:rPr lang="en-US" dirty="0" smtClean="0"/>
              <a:t>to approach them tactfully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How to communicate with confidence , clarity and establish rapport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Ways to pace and lead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Techniques to optimize your body language; e.g.  match and </a:t>
            </a:r>
            <a:r>
              <a:rPr lang="en-US" dirty="0" smtClean="0"/>
              <a:t>mirror, maintain </a:t>
            </a:r>
            <a:r>
              <a:rPr lang="en-US" dirty="0" smtClean="0"/>
              <a:t>eye contact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Why you need to Leverage NLP in everyday persuasion and ways of </a:t>
            </a:r>
            <a:r>
              <a:rPr lang="en-US" dirty="0" smtClean="0"/>
              <a:t>embedding </a:t>
            </a:r>
            <a:r>
              <a:rPr lang="en-US" dirty="0" smtClean="0"/>
              <a:t>positive commands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Story telling techniques </a:t>
            </a:r>
            <a:endParaRPr lang="en-US" dirty="0" smtClean="0"/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What </a:t>
            </a:r>
            <a:r>
              <a:rPr lang="en-US" dirty="0" smtClean="0"/>
              <a:t>communication mediums work best for you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When to seize teachable moments and build alliances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 Why you need to reciprocate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Make people believe they will win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How to apply Push and Pull techniques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How to use debriefing techniques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How to meet people’s expectations and understand their frame of reference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How to </a:t>
            </a:r>
            <a:r>
              <a:rPr lang="en-US" dirty="0" smtClean="0"/>
              <a:t>breakdown </a:t>
            </a:r>
            <a:r>
              <a:rPr lang="en-US" dirty="0" smtClean="0"/>
              <a:t>oppositional thinking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Why you need to know when people are stuck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Why being flexible and persistent is a key for success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Key factors  to organize and execute meetings effectively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How to adopt persuasive writing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Ways to set up a persuasive presentation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Keys to </a:t>
            </a:r>
            <a:r>
              <a:rPr lang="en-US" dirty="0" smtClean="0"/>
              <a:t>influence </a:t>
            </a:r>
            <a:r>
              <a:rPr lang="en-US" dirty="0" smtClean="0"/>
              <a:t>outcomes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How to create urgency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How to use scarcity as a catalyst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What you need to do to </a:t>
            </a:r>
            <a:r>
              <a:rPr lang="en-US" dirty="0" smtClean="0"/>
              <a:t>transfer </a:t>
            </a:r>
            <a:r>
              <a:rPr lang="en-US" dirty="0" smtClean="0"/>
              <a:t>positive energy</a:t>
            </a:r>
          </a:p>
          <a:p>
            <a:pPr marL="411480" indent="-2286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dirty="0" smtClean="0"/>
              <a:t>How to set good </a:t>
            </a:r>
            <a:r>
              <a:rPr lang="en-US" dirty="0" smtClean="0"/>
              <a:t>final impression</a:t>
            </a:r>
            <a:endParaRPr lang="en-US" dirty="0" smtClean="0"/>
          </a:p>
          <a:p>
            <a:pPr marL="411480" indent="-2286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en-US" dirty="0" smtClean="0"/>
          </a:p>
          <a:p>
            <a:pPr marL="411480" indent="-2286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411480" indent="-2286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411480" indent="-2286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11480" indent="-228600">
              <a:lnSpc>
                <a:spcPct val="100000"/>
              </a:lnSpc>
              <a:buNone/>
            </a:pPr>
            <a:endParaRPr lang="en-US" dirty="0" smtClean="0"/>
          </a:p>
          <a:p>
            <a:pPr marL="411480" indent="-228600">
              <a:lnSpc>
                <a:spcPct val="100000"/>
              </a:lnSpc>
              <a:buAutoNum type="arabicPeriod"/>
            </a:pPr>
            <a:endParaRPr lang="en-US" dirty="0" smtClean="0"/>
          </a:p>
          <a:p>
            <a:pPr marL="411480" indent="-228600">
              <a:lnSpc>
                <a:spcPct val="100000"/>
              </a:lnSpc>
              <a:buAutoNum type="arabicPeriod"/>
            </a:pPr>
            <a:endParaRPr lang="en-US" dirty="0" smtClean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>
          <a:xfrm>
            <a:off x="200025" y="6883684"/>
            <a:ext cx="2733675" cy="3225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Also </a:t>
            </a:r>
            <a:r>
              <a:rPr lang="en-US" dirty="0" smtClean="0">
                <a:solidFill>
                  <a:srgbClr val="FF0000"/>
                </a:solidFill>
              </a:rPr>
              <a:t>included: </a:t>
            </a:r>
            <a:r>
              <a:rPr lang="en-US" dirty="0" smtClean="0">
                <a:solidFill>
                  <a:srgbClr val="FF0000"/>
                </a:solidFill>
              </a:rPr>
              <a:t>Instructor’s Guide with 5 Training Activities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5"/>
          </p:nvPr>
        </p:nvSpPr>
        <p:spPr>
          <a:xfrm>
            <a:off x="228600" y="8239750"/>
            <a:ext cx="2929148" cy="28481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Plus Learner’s Booklet!</a:t>
            </a:r>
          </a:p>
          <a:p>
            <a:pPr algn="ctr"/>
            <a:endParaRPr lang="en-US" sz="1000" dirty="0" smtClean="0">
              <a:solidFill>
                <a:srgbClr val="FF0000"/>
              </a:solidFill>
            </a:endParaRPr>
          </a:p>
          <a:p>
            <a:pPr algn="ctr"/>
            <a:r>
              <a:rPr lang="en-US" sz="1000" smtClean="0">
                <a:solidFill>
                  <a:srgbClr val="FF0000"/>
                </a:solidFill>
              </a:rPr>
              <a:t>Comprehensive </a:t>
            </a:r>
            <a:r>
              <a:rPr lang="en-US" sz="1000" dirty="0" smtClean="0">
                <a:solidFill>
                  <a:srgbClr val="FF0000"/>
                </a:solidFill>
              </a:rPr>
              <a:t>Training Material </a:t>
            </a:r>
            <a:r>
              <a:rPr lang="en-US" sz="1000" smtClean="0">
                <a:solidFill>
                  <a:srgbClr val="FF0000"/>
                </a:solidFill>
              </a:rPr>
              <a:t>for </a:t>
            </a:r>
          </a:p>
          <a:p>
            <a:pPr algn="ctr"/>
            <a:r>
              <a:rPr lang="en-US" sz="1000" smtClean="0">
                <a:solidFill>
                  <a:srgbClr val="FF0000"/>
                </a:solidFill>
              </a:rPr>
              <a:t>36 </a:t>
            </a:r>
            <a:r>
              <a:rPr lang="en-US" sz="1000" dirty="0" smtClean="0">
                <a:solidFill>
                  <a:srgbClr val="FF0000"/>
                </a:solidFill>
              </a:rPr>
              <a:t>hours of training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8"/>
          </p:nvPr>
        </p:nvSpPr>
        <p:spPr>
          <a:xfrm>
            <a:off x="165396" y="9256271"/>
            <a:ext cx="2560627" cy="194871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TRAINER’S BOX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9"/>
          </p:nvPr>
        </p:nvSpPr>
        <p:spPr>
          <a:xfrm>
            <a:off x="174921" y="9459855"/>
            <a:ext cx="2920391" cy="465507"/>
          </a:xfrm>
        </p:spPr>
        <p:txBody>
          <a:bodyPr/>
          <a:lstStyle/>
          <a:p>
            <a:pPr lvl="0"/>
            <a:r>
              <a:rPr lang="en-US" dirty="0" smtClean="0"/>
              <a:t>www.trainersbox.net</a:t>
            </a:r>
          </a:p>
          <a:p>
            <a:pPr lvl="0"/>
            <a:r>
              <a:rPr lang="en-US" dirty="0" smtClean="0"/>
              <a:t>For General &amp; Technical </a:t>
            </a:r>
            <a:r>
              <a:rPr lang="en-US" smtClean="0"/>
              <a:t>Questions email us at:  </a:t>
            </a:r>
            <a:r>
              <a:rPr lang="en-US" dirty="0" smtClean="0"/>
              <a:t>helpdesk@trainersbox.net</a:t>
            </a:r>
          </a:p>
          <a:p>
            <a:pPr lvl="0"/>
            <a:endParaRPr lang="en-US" dirty="0"/>
          </a:p>
        </p:txBody>
      </p:sp>
      <p:pic>
        <p:nvPicPr>
          <p:cNvPr id="71" name="Picture 70" descr="Replace with your logo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9066" y="8736963"/>
            <a:ext cx="971551" cy="960635"/>
          </a:xfrm>
          <a:prstGeom prst="rect">
            <a:avLst/>
          </a:prstGeom>
        </p:spPr>
      </p:pic>
      <p:pic>
        <p:nvPicPr>
          <p:cNvPr id="12" name="Picture Placeholder 11" descr="orchestra-clipart-jcxEGojgi.png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/>
          <a:srcRect l="17363" r="17363"/>
          <a:stretch>
            <a:fillRect/>
          </a:stretch>
        </p:blipFill>
        <p:spPr>
          <a:xfrm>
            <a:off x="276225" y="2226489"/>
            <a:ext cx="2716891" cy="4077474"/>
          </a:xfr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TS103896065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mall_Business_Flyer_Green.potx" id="{11D0BFC0-04B7-4198-90A5-6FB31FF73AE7}" vid="{9F50C507-9E74-4FD3-B58D-57425D660260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6671C1-28F2-4FE1-8AA2-9C01CCC10A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TS103896065</Template>
  <TotalTime>0</TotalTime>
  <Words>262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TS103896065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2013-04-16T19:27:55Z</dcterms:created>
  <dcterms:modified xsi:type="dcterms:W3CDTF">2015-03-31T11:28:35Z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TC038960659991</vt:lpwstr>
  </property>
</Properties>
</file>