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8" autoAdjust="0"/>
    <p:restoredTop sz="86466" autoAdjust="0"/>
  </p:normalViewPr>
  <p:slideViewPr>
    <p:cSldViewPr snapToGrid="0">
      <p:cViewPr>
        <p:scale>
          <a:sx n="100" d="100"/>
          <a:sy n="100" d="100"/>
        </p:scale>
        <p:origin x="-858" y="68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20" y="6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F6BF1-A5AF-4C59-82BB-F453774C5F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2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Heading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385715"/>
            <a:ext cx="2340864" cy="18235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none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date and time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Address, City, ST  ZIP Code</a:t>
            </a:r>
            <a:endParaRPr lang="en-US" dirty="0"/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907958"/>
            <a:ext cx="2452124" cy="12250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Address, City, ST  ZIP CODE</a:t>
            </a:r>
          </a:p>
          <a:p>
            <a:pPr lvl="0"/>
            <a:r>
              <a:rPr lang="en-US" dirty="0" smtClean="0"/>
              <a:t>Telephone | Email Address | Web Address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713679" y="727914"/>
            <a:ext cx="7058721" cy="147940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100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Tricks of the Trade for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eestyle Script" pitchFamily="66" charset="0"/>
              </a:rPr>
              <a:t>Mentor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Training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2865851" y="2182253"/>
            <a:ext cx="2521657" cy="322599"/>
          </a:xfrm>
        </p:spPr>
        <p:txBody>
          <a:bodyPr/>
          <a:lstStyle/>
          <a:p>
            <a:r>
              <a:rPr lang="en-US" dirty="0" smtClean="0"/>
              <a:t>Training Content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>
          <a:xfrm>
            <a:off x="2724150" y="2506383"/>
            <a:ext cx="4895850" cy="3235606"/>
          </a:xfrm>
        </p:spPr>
        <p:txBody>
          <a:bodyPr/>
          <a:lstStyle/>
          <a:p>
            <a:pPr indent="0">
              <a:lnSpc>
                <a:spcPct val="10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The Objectives of this training are to make you aware of: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How the brain works in adult learning; </a:t>
            </a:r>
            <a:r>
              <a:rPr lang="en-US" dirty="0" smtClean="0">
                <a:solidFill>
                  <a:schemeClr val="tx1"/>
                </a:solidFill>
              </a:rPr>
              <a:t>short </a:t>
            </a:r>
            <a:r>
              <a:rPr lang="en-US" dirty="0" smtClean="0">
                <a:solidFill>
                  <a:schemeClr val="tx1"/>
                </a:solidFill>
              </a:rPr>
              <a:t>&amp; long term memory 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steps of the training process 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How to understand your mentor identity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characteristics of a good training partner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SBO (Behavioral) </a:t>
            </a:r>
            <a:r>
              <a:rPr lang="en-US" dirty="0" smtClean="0">
                <a:solidFill>
                  <a:schemeClr val="tx1"/>
                </a:solidFill>
              </a:rPr>
              <a:t>interviewing techniques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importance of having a </a:t>
            </a:r>
            <a:r>
              <a:rPr lang="en-US" dirty="0" smtClean="0">
                <a:solidFill>
                  <a:schemeClr val="tx1"/>
                </a:solidFill>
              </a:rPr>
              <a:t>TNA (Training Needs Analysis)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Understanding your trainees</a:t>
            </a:r>
            <a:r>
              <a:rPr lang="en-US" dirty="0" smtClean="0">
                <a:solidFill>
                  <a:schemeClr val="tx1"/>
                </a:solidFill>
              </a:rPr>
              <a:t>’ expectations </a:t>
            </a:r>
            <a:r>
              <a:rPr lang="en-US" dirty="0" smtClean="0">
                <a:solidFill>
                  <a:schemeClr val="tx1"/>
                </a:solidFill>
              </a:rPr>
              <a:t>of your </a:t>
            </a:r>
            <a:r>
              <a:rPr lang="en-US" dirty="0" smtClean="0">
                <a:solidFill>
                  <a:schemeClr val="tx1"/>
                </a:solidFill>
              </a:rPr>
              <a:t>role </a:t>
            </a:r>
            <a:r>
              <a:rPr lang="en-US" dirty="0" smtClean="0">
                <a:solidFill>
                  <a:schemeClr val="tx1"/>
                </a:solidFill>
              </a:rPr>
              <a:t>as a mentor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SMARTER  goal setting in assigning training scope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5-step model to design a training plan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Mentoring contract &amp; setting a criterion for  measuring success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How to </a:t>
            </a:r>
            <a:r>
              <a:rPr lang="en-US" dirty="0" smtClean="0">
                <a:solidFill>
                  <a:schemeClr val="tx1"/>
                </a:solidFill>
              </a:rPr>
              <a:t>prepare </a:t>
            </a:r>
            <a:r>
              <a:rPr lang="en-US" dirty="0" smtClean="0">
                <a:solidFill>
                  <a:schemeClr val="tx1"/>
                </a:solidFill>
              </a:rPr>
              <a:t>presentations &amp; sequence training activities effectively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Practices to </a:t>
            </a:r>
            <a:r>
              <a:rPr lang="en-US" dirty="0" smtClean="0">
                <a:solidFill>
                  <a:schemeClr val="tx1"/>
                </a:solidFill>
              </a:rPr>
              <a:t>prepare </a:t>
            </a:r>
            <a:r>
              <a:rPr lang="en-US" dirty="0" smtClean="0">
                <a:solidFill>
                  <a:schemeClr val="tx1"/>
                </a:solidFill>
              </a:rPr>
              <a:t>yourself mentally prior </a:t>
            </a:r>
            <a:r>
              <a:rPr lang="en-US" dirty="0" smtClean="0">
                <a:solidFill>
                  <a:schemeClr val="tx1"/>
                </a:solidFill>
              </a:rPr>
              <a:t>to training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Why you need to </a:t>
            </a:r>
            <a:r>
              <a:rPr lang="en-US" dirty="0" smtClean="0">
                <a:solidFill>
                  <a:schemeClr val="tx1"/>
                </a:solidFill>
              </a:rPr>
              <a:t>build </a:t>
            </a:r>
            <a:r>
              <a:rPr lang="en-US" dirty="0" smtClean="0">
                <a:solidFill>
                  <a:schemeClr val="tx1"/>
                </a:solidFill>
              </a:rPr>
              <a:t>trust in order to practice leading not lecturing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benefits of creating learning analogies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Various experiential activities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Feedback sandwich techniques and employing questioning skills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Cognitive strategies to help learners accept change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Working through reflective tasks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Tools  for adding </a:t>
            </a:r>
            <a:r>
              <a:rPr lang="en-US" dirty="0" smtClean="0">
                <a:solidFill>
                  <a:schemeClr val="tx1"/>
                </a:solidFill>
              </a:rPr>
              <a:t>humor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Practices to </a:t>
            </a:r>
            <a:r>
              <a:rPr lang="en-US" dirty="0" smtClean="0">
                <a:solidFill>
                  <a:schemeClr val="tx1"/>
                </a:solidFill>
              </a:rPr>
              <a:t>manage time 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The G.R.O.W model in handling difficult situations and embracing change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Evaluation measurement strategies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How to maintain a long term learning partnership and promote growth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>
          <a:xfrm>
            <a:off x="200025" y="6883684"/>
            <a:ext cx="2733675" cy="322599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Also included: TRAINER’s Guide with 5 Training Activities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>
          <a:xfrm>
            <a:off x="219075" y="8163550"/>
            <a:ext cx="2929148" cy="284813"/>
          </a:xfrm>
        </p:spPr>
        <p:txBody>
          <a:bodyPr/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Plus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Exclusive Learner’s Booklet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165396" y="9256271"/>
            <a:ext cx="2560627" cy="194871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TRAINER’S BOX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>
          <a:xfrm>
            <a:off x="174921" y="9459855"/>
            <a:ext cx="2920391" cy="465507"/>
          </a:xfrm>
        </p:spPr>
        <p:txBody>
          <a:bodyPr/>
          <a:lstStyle/>
          <a:p>
            <a:pPr lvl="0"/>
            <a:r>
              <a:rPr lang="en-US" dirty="0" smtClean="0"/>
              <a:t>www.trainersbox.net</a:t>
            </a:r>
          </a:p>
          <a:p>
            <a:pPr lvl="0"/>
            <a:r>
              <a:rPr lang="en-US" dirty="0" smtClean="0"/>
              <a:t>For General &amp; Technical Questions email us at:  helpdesk@trainersbox.net</a:t>
            </a:r>
          </a:p>
          <a:p>
            <a:pPr lvl="0"/>
            <a:endParaRPr lang="en-US" dirty="0"/>
          </a:p>
        </p:txBody>
      </p:sp>
      <p:pic>
        <p:nvPicPr>
          <p:cNvPr id="71" name="Picture 70" descr="Replace with your log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0784" y="8472578"/>
            <a:ext cx="971551" cy="960635"/>
          </a:xfrm>
          <a:prstGeom prst="rect">
            <a:avLst/>
          </a:prstGeom>
        </p:spPr>
      </p:pic>
      <p:pic>
        <p:nvPicPr>
          <p:cNvPr id="15" name="Picture Placeholder 14" descr="MC900040356.WMF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/>
          <a:srcRect l="31380" r="31380"/>
          <a:stretch>
            <a:fillRect/>
          </a:stretch>
        </p:blipFill>
        <p:spPr>
          <a:xfrm>
            <a:off x="347452" y="3038474"/>
            <a:ext cx="2245664" cy="3370263"/>
          </a:xfrm>
        </p:spPr>
      </p:pic>
    </p:spTree>
    <p:extLst>
      <p:ext uri="{BB962C8B-B14F-4D97-AF65-F5344CB8AC3E}">
        <p14:creationId xmlns=""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TS103896065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mall_Business_Flyer_Green.potx" id="{11D0BFC0-04B7-4198-90A5-6FB31FF73AE7}" vid="{9F50C507-9E74-4FD3-B58D-57425D660260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6671C1-28F2-4FE1-8AA2-9C01CCC10A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TS103896065</Template>
  <TotalTime>0</TotalTime>
  <Words>223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TS103896065</vt:lpstr>
      <vt:lpstr>Slide 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2013-04-16T19:27:55Z</dcterms:created>
  <dcterms:modified xsi:type="dcterms:W3CDTF">2015-02-04T16:03:08Z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TC038960659991</vt:lpwstr>
  </property>
</Properties>
</file>